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9B6665-BE41-4413-93E5-CE68C7EBAC15}">
  <a:tblStyle styleId="{599B6665-BE41-4413-93E5-CE68C7EBAC1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CD2C053-3024-4892-B339-38C62C52656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forms/d/1JoSHfquNoTRQqHYRhN3NmD_9ZIGDEaNFNVM2Dt6D0Cc/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hyperlink" Target="https://www.redeszone.net/2018/11/13/10-medidas-mantener-segura-identidad-datos-inter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hyperlink" Target="https://www.esan.edu.pe/apuntes-empresariales/2020/01/como-redisenar-los-procesos-usando-el-business-process-management-bp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hyperlink" Target="https://www.sistemaimpulsa.com/blog/crm-en-mexico-que-opciones-teng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2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p:nvPr/>
        </p:nvSpPr>
        <p:spPr>
          <a:xfrm rot="-5400000">
            <a:off x="-733050" y="2441175"/>
            <a:ext cx="3737100" cy="572700"/>
          </a:xfrm>
          <a:prstGeom prst="ribbon">
            <a:avLst>
              <a:gd fmla="val 30649" name="adj1"/>
              <a:gd fmla="val 688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ALCANCE </a:t>
            </a:r>
            <a:endParaRPr/>
          </a:p>
        </p:txBody>
      </p:sp>
      <p:sp>
        <p:nvSpPr>
          <p:cNvPr id="125" name="Google Shape;125;p23"/>
          <p:cNvSpPr/>
          <p:nvPr/>
        </p:nvSpPr>
        <p:spPr>
          <a:xfrm rot="5400000">
            <a:off x="6147975" y="2411025"/>
            <a:ext cx="3626700" cy="633000"/>
          </a:xfrm>
          <a:prstGeom prst="ribbon">
            <a:avLst>
              <a:gd fmla="val 27658" name="adj1"/>
              <a:gd fmla="val 734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DELIMITACIÓN</a:t>
            </a:r>
            <a:endParaRPr/>
          </a:p>
        </p:txBody>
      </p:sp>
      <p:sp>
        <p:nvSpPr>
          <p:cNvPr id="126" name="Google Shape;126;p23"/>
          <p:cNvSpPr/>
          <p:nvPr/>
        </p:nvSpPr>
        <p:spPr>
          <a:xfrm>
            <a:off x="2066325" y="1105050"/>
            <a:ext cx="2285700" cy="13260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Times New Roman"/>
              <a:buChar char="●"/>
            </a:pPr>
            <a:r>
              <a:rPr lang="es" sz="1200">
                <a:latin typeface="Times New Roman"/>
                <a:ea typeface="Times New Roman"/>
                <a:cs typeface="Times New Roman"/>
                <a:sym typeface="Times New Roman"/>
              </a:rPr>
              <a:t>La empresa Disser Ingenieria S.A.S, es una empresa que se encarga de las construcciones en obras civiles</a:t>
            </a:r>
            <a:endParaRPr sz="1200">
              <a:latin typeface="Times New Roman"/>
              <a:ea typeface="Times New Roman"/>
              <a:cs typeface="Times New Roman"/>
              <a:sym typeface="Times New Roman"/>
            </a:endParaRPr>
          </a:p>
        </p:txBody>
      </p:sp>
      <p:sp>
        <p:nvSpPr>
          <p:cNvPr id="127" name="Google Shape;127;p23"/>
          <p:cNvSpPr/>
          <p:nvPr/>
        </p:nvSpPr>
        <p:spPr>
          <a:xfrm>
            <a:off x="2066325" y="2667325"/>
            <a:ext cx="2285700" cy="1180200"/>
          </a:xfrm>
          <a:prstGeom prst="snip1Rect">
            <a:avLst>
              <a:gd fmla="val 16667" name="adj"/>
            </a:avLst>
          </a:prstGeom>
          <a:gradFill>
            <a:gsLst>
              <a:gs pos="0">
                <a:srgbClr val="F5FF83"/>
              </a:gs>
              <a:gs pos="100000">
                <a:srgbClr val="E3F60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registraduría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recursos humanos (empresa)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automatizar</a:t>
            </a:r>
            <a:endParaRPr sz="1300">
              <a:latin typeface="Times New Roman"/>
              <a:ea typeface="Times New Roman"/>
              <a:cs typeface="Times New Roman"/>
              <a:sym typeface="Times New Roman"/>
            </a:endParaRPr>
          </a:p>
        </p:txBody>
      </p:sp>
      <p:sp>
        <p:nvSpPr>
          <p:cNvPr id="128" name="Google Shape;128;p23"/>
          <p:cNvSpPr/>
          <p:nvPr/>
        </p:nvSpPr>
        <p:spPr>
          <a:xfrm>
            <a:off x="4805350" y="2898375"/>
            <a:ext cx="2501400" cy="1326000"/>
          </a:xfrm>
          <a:prstGeom prst="snip1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s" sz="1200">
                <a:solidFill>
                  <a:srgbClr val="FFFFFF"/>
                </a:solidFill>
                <a:latin typeface="Times New Roman"/>
                <a:ea typeface="Times New Roman"/>
                <a:cs typeface="Times New Roman"/>
                <a:sym typeface="Times New Roman"/>
              </a:rPr>
              <a:t>Implementar un</a:t>
            </a:r>
            <a:r>
              <a:rPr lang="es" sz="1800">
                <a:solidFill>
                  <a:srgbClr val="FFFFFF"/>
                </a:solidFill>
              </a:rPr>
              <a:t> </a:t>
            </a:r>
            <a:r>
              <a:rPr lang="es" sz="1200">
                <a:solidFill>
                  <a:srgbClr val="FFFFFF"/>
                </a:solidFill>
                <a:latin typeface="Times New Roman"/>
                <a:ea typeface="Times New Roman"/>
                <a:cs typeface="Times New Roman"/>
                <a:sym typeface="Times New Roman"/>
              </a:rPr>
              <a:t>sistema de información administrativo, automatizado para los  procesos de contratación de la empresa de manera eficiente </a:t>
            </a:r>
            <a:endParaRPr sz="600">
              <a:solidFill>
                <a:srgbClr val="FFFFFF"/>
              </a:solidFill>
              <a:latin typeface="Times New Roman"/>
              <a:ea typeface="Times New Roman"/>
              <a:cs typeface="Times New Roman"/>
              <a:sym typeface="Times New Roman"/>
            </a:endParaRPr>
          </a:p>
        </p:txBody>
      </p:sp>
      <p:sp>
        <p:nvSpPr>
          <p:cNvPr id="129" name="Google Shape;129;p23"/>
          <p:cNvSpPr/>
          <p:nvPr/>
        </p:nvSpPr>
        <p:spPr>
          <a:xfrm>
            <a:off x="4747713" y="1105050"/>
            <a:ext cx="2501400" cy="1326000"/>
          </a:xfrm>
          <a:prstGeom prst="snip1Rect">
            <a:avLst>
              <a:gd fmla="val 16667" name="adj"/>
            </a:avLst>
          </a:prstGeom>
          <a:gradFill>
            <a:gsLst>
              <a:gs pos="0">
                <a:srgbClr val="BFBFBF"/>
              </a:gs>
              <a:gs pos="100000">
                <a:srgbClr val="7373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llevará</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a cabo</a:t>
            </a:r>
            <a:r>
              <a:rPr lang="es" sz="1200">
                <a:latin typeface="Times New Roman"/>
                <a:ea typeface="Times New Roman"/>
                <a:cs typeface="Times New Roman"/>
                <a:sym typeface="Times New Roman"/>
              </a:rPr>
              <a:t> durante ,</a:t>
            </a:r>
            <a:r>
              <a:rPr lang="es" sz="1200">
                <a:latin typeface="Times New Roman"/>
                <a:ea typeface="Times New Roman"/>
                <a:cs typeface="Times New Roman"/>
                <a:sym typeface="Times New Roman"/>
              </a:rPr>
              <a:t>los</a:t>
            </a:r>
            <a:r>
              <a:rPr lang="es" sz="1200">
                <a:latin typeface="Times New Roman"/>
                <a:ea typeface="Times New Roman"/>
                <a:cs typeface="Times New Roman"/>
                <a:sym typeface="Times New Roman"/>
              </a:rPr>
              <a:t> 6 meses o el tiempo extra para brindar una mejor experiencia en el software</a:t>
            </a:r>
            <a:endParaRPr sz="1200">
              <a:latin typeface="Times New Roman"/>
              <a:ea typeface="Times New Roman"/>
              <a:cs typeface="Times New Roman"/>
              <a:sym typeface="Times New Roman"/>
            </a:endParaRPr>
          </a:p>
        </p:txBody>
      </p:sp>
      <p:sp>
        <p:nvSpPr>
          <p:cNvPr id="130" name="Google Shape;130;p23"/>
          <p:cNvSpPr/>
          <p:nvPr/>
        </p:nvSpPr>
        <p:spPr>
          <a:xfrm>
            <a:off x="2069450" y="3867675"/>
            <a:ext cx="2285700" cy="1115100"/>
          </a:xfrm>
          <a:prstGeom prst="rect">
            <a:avLst/>
          </a:prstGeom>
          <a:gradFill>
            <a:gsLst>
              <a:gs pos="0">
                <a:srgbClr val="7A7A7A"/>
              </a:gs>
              <a:gs pos="100000">
                <a:srgbClr val="39393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sistemas de almacenamiento externo</a:t>
            </a: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6" name="Google Shape;136;p24"/>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7" name="Google Shape;137;p24"/>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38" name="Google Shape;138;p24"/>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4" name="Google Shape;144;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0" name="Google Shape;150;p26"/>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6" name="Google Shape;156;p27"/>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2" name="Google Shape;162;p28"/>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3" name="Google Shape;163;p28"/>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69" name="Google Shape;169;p29"/>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0" name="Google Shape;170;p29"/>
          <p:cNvGraphicFramePr/>
          <p:nvPr/>
        </p:nvGraphicFramePr>
        <p:xfrm>
          <a:off x="1739925" y="1304225"/>
          <a:ext cx="3000000" cy="3000000"/>
        </p:xfrm>
        <a:graphic>
          <a:graphicData uri="http://schemas.openxmlformats.org/drawingml/2006/table">
            <a:tbl>
              <a:tblPr>
                <a:noFill/>
                <a:tableStyleId>{599B6665-BE41-4413-93E5-CE68C7EBAC15}</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6" name="Google Shape;176;p30"/>
          <p:cNvGraphicFramePr/>
          <p:nvPr/>
        </p:nvGraphicFramePr>
        <p:xfrm>
          <a:off x="1739925" y="1022150"/>
          <a:ext cx="3000000" cy="3000000"/>
        </p:xfrm>
        <a:graphic>
          <a:graphicData uri="http://schemas.openxmlformats.org/drawingml/2006/table">
            <a:tbl>
              <a:tblPr>
                <a:noFill/>
                <a:tableStyleId>{599B6665-BE41-4413-93E5-CE68C7EBAC15}</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2" name="Google Shape;182;p31"/>
          <p:cNvGraphicFramePr/>
          <p:nvPr/>
        </p:nvGraphicFramePr>
        <p:xfrm>
          <a:off x="1739925" y="1022150"/>
          <a:ext cx="3000000" cy="3000000"/>
        </p:xfrm>
        <a:graphic>
          <a:graphicData uri="http://schemas.openxmlformats.org/drawingml/2006/table">
            <a:tbl>
              <a:tblPr>
                <a:noFill/>
                <a:tableStyleId>{599B6665-BE41-4413-93E5-CE68C7EBAC15}</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8" name="Google Shape;188;p32"/>
          <p:cNvGraphicFramePr/>
          <p:nvPr/>
        </p:nvGraphicFramePr>
        <p:xfrm>
          <a:off x="1739925" y="1022150"/>
          <a:ext cx="3000000" cy="3000000"/>
        </p:xfrm>
        <a:graphic>
          <a:graphicData uri="http://schemas.openxmlformats.org/drawingml/2006/table">
            <a:tbl>
              <a:tblPr>
                <a:noFill/>
                <a:tableStyleId>{599B6665-BE41-4413-93E5-CE68C7EBAC15}</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4" name="Google Shape;194;p33"/>
          <p:cNvGraphicFramePr/>
          <p:nvPr/>
        </p:nvGraphicFramePr>
        <p:xfrm>
          <a:off x="1739925" y="982663"/>
          <a:ext cx="3000000" cy="3000000"/>
        </p:xfrm>
        <a:graphic>
          <a:graphicData uri="http://schemas.openxmlformats.org/drawingml/2006/table">
            <a:tbl>
              <a:tblPr>
                <a:noFill/>
                <a:tableStyleId>{599B6665-BE41-4413-93E5-CE68C7EBAC15}</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0" name="Google Shape;200;p34"/>
          <p:cNvGraphicFramePr/>
          <p:nvPr/>
        </p:nvGraphicFramePr>
        <p:xfrm>
          <a:off x="1739925" y="982663"/>
          <a:ext cx="3000000" cy="3000000"/>
        </p:xfrm>
        <a:graphic>
          <a:graphicData uri="http://schemas.openxmlformats.org/drawingml/2006/table">
            <a:tbl>
              <a:tblPr>
                <a:noFill/>
                <a:tableStyleId>{599B6665-BE41-4413-93E5-CE68C7EBAC15}</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6" name="Google Shape;206;p35"/>
          <p:cNvGraphicFramePr/>
          <p:nvPr/>
        </p:nvGraphicFramePr>
        <p:xfrm>
          <a:off x="1739925" y="982663"/>
          <a:ext cx="3000000" cy="3000000"/>
        </p:xfrm>
        <a:graphic>
          <a:graphicData uri="http://schemas.openxmlformats.org/drawingml/2006/table">
            <a:tbl>
              <a:tblPr>
                <a:noFill/>
                <a:tableStyleId>{599B6665-BE41-4413-93E5-CE68C7EBAC15}</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2" name="Google Shape;212;p36"/>
          <p:cNvGraphicFramePr/>
          <p:nvPr/>
        </p:nvGraphicFramePr>
        <p:xfrm>
          <a:off x="1739925" y="982663"/>
          <a:ext cx="3000000" cy="3000000"/>
        </p:xfrm>
        <a:graphic>
          <a:graphicData uri="http://schemas.openxmlformats.org/drawingml/2006/table">
            <a:tbl>
              <a:tblPr>
                <a:noFill/>
                <a:tableStyleId>{599B6665-BE41-4413-93E5-CE68C7EBAC15}</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18" name="Google Shape;218;p3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19" name="Google Shape;219;p3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0" name="Google Shape;220;p3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6" name="Google Shape;226;p3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7" name="Google Shape;227;p3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28" name="Google Shape;228;p3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4" name="Google Shape;234;p3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5" name="Google Shape;235;p3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6" name="Google Shape;236;p3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2" name="Google Shape;242;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3" name="Google Shape;243;p4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4" name="Google Shape;244;p4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0" name="Google Shape;250;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1" name="Google Shape;251;p4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2" name="Google Shape;252;p4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58" name="Google Shape;258;p4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59" name="Google Shape;259;p4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0" name="Google Shape;260;p4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6" name="Google Shape;266;p4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7" name="Google Shape;267;p4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68" name="Google Shape;268;p4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4" name="Google Shape;274;p4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5" name="Google Shape;275;p4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6" name="Google Shape;276;p4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2" name="Google Shape;282;p45"/>
          <p:cNvGraphicFramePr/>
          <p:nvPr/>
        </p:nvGraphicFramePr>
        <p:xfrm>
          <a:off x="952500" y="2000250"/>
          <a:ext cx="3000000" cy="3000000"/>
        </p:xfrm>
        <a:graphic>
          <a:graphicData uri="http://schemas.openxmlformats.org/drawingml/2006/table">
            <a:tbl>
              <a:tblPr>
                <a:noFill/>
                <a:tableStyleId>{FCD2C053-3024-4892-B339-38C62C52656D}</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